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70" r:id="rId3"/>
    <p:sldId id="257" r:id="rId4"/>
    <p:sldId id="27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clrMode="bw" frameSlides="1"/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85"/>
    <p:restoredTop sz="95890" autoAdjust="0"/>
  </p:normalViewPr>
  <p:slideViewPr>
    <p:cSldViewPr>
      <p:cViewPr varScale="1">
        <p:scale>
          <a:sx n="85" d="100"/>
          <a:sy n="85" d="100"/>
        </p:scale>
        <p:origin x="192" y="6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274601-3C15-C849-934A-D3B51362CB3A}" type="datetimeFigureOut">
              <a:rPr lang="en-US" smtClean="0"/>
              <a:t>7/23/18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9E5B1D-BE54-7545-ABE7-B8CCFC976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3559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6CA864-7BE4-664F-B69A-F275AE58EDDE}" type="datetimeFigureOut">
              <a:rPr lang="en-US" smtClean="0"/>
              <a:t>7/23/18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BD1ED8-3C9F-0749-91CF-4C82F25CE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672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916556-F221-6B4A-941B-C4D5E89A56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074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28CDB4-73E0-F449-8197-52C89BA2DC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718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9DF34A-A5BC-3C4A-95B7-3236D14BB8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959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9D3503-C020-CD4B-BF6D-3DAB6B076F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774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D2F09D-1D5D-E640-9131-07ADF02E5D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750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2923BF-0F1B-BD4D-9C7C-B519A1AF00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570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1F3FB7-4444-5641-9266-5DEED5BD2E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987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F59828-B2EB-2A4C-A94D-BEA8D363E8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13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B3A76C-7820-154F-80CA-E04A29777C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479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7906BB-6978-DD4D-8858-DAC14037CA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765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843C49-99BB-A24A-B791-488380824C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781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39D57118-4C32-8A46-AAC1-B8BB302803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/>
          <a:ea typeface="+mj-ea"/>
          <a:cs typeface="Comic Sans M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Comic Sans MS"/>
          <a:ea typeface="+mn-ea"/>
          <a:cs typeface="Comic Sans M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Comic Sans MS"/>
          <a:ea typeface="+mn-ea"/>
          <a:cs typeface="Comic Sans M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Comic Sans MS"/>
          <a:ea typeface="+mn-ea"/>
          <a:cs typeface="Comic Sans M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Comic Sans MS"/>
          <a:ea typeface="+mn-ea"/>
          <a:cs typeface="Comic Sans M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Comic Sans MS"/>
          <a:ea typeface="+mn-ea"/>
          <a:cs typeface="Comic Sans M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2130425"/>
            <a:ext cx="84582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US" sz="4800" b="1" dirty="0"/>
              <a:t>The Power of Networks</a:t>
            </a:r>
            <a:br>
              <a:rPr lang="en-US" sz="4800" b="1" dirty="0"/>
            </a:br>
            <a:r>
              <a:rPr lang="en-US" sz="3200" b="1" dirty="0"/>
              <a:t>Six Principles That Connect Our Lives</a:t>
            </a:r>
            <a:endParaRPr lang="en-US" sz="3200" dirty="0">
              <a:latin typeface="Comic Sans MS" charset="0"/>
              <a:cs typeface="+mj-cs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latin typeface="Comic Sans MS" charset="0"/>
                <a:ea typeface="Comic Sans MS" charset="0"/>
                <a:cs typeface="Comic Sans MS" charset="0"/>
              </a:rPr>
              <a:t>Chien-Chung Shen </a:t>
            </a:r>
          </a:p>
          <a:p>
            <a:pPr eaLnBrk="1" hangingPunct="1">
              <a:defRPr/>
            </a:pPr>
            <a:r>
              <a:rPr lang="en-US" dirty="0">
                <a:latin typeface="Comic Sans MS" charset="0"/>
                <a:ea typeface="Comic Sans MS" charset="0"/>
                <a:cs typeface="Comic Sans MS" charset="0"/>
              </a:rPr>
              <a:t>Computer and Information Sciences</a:t>
            </a:r>
          </a:p>
          <a:p>
            <a:pPr eaLnBrk="1" hangingPunct="1">
              <a:defRPr/>
            </a:pPr>
            <a:r>
              <a:rPr lang="en-US" dirty="0">
                <a:latin typeface="Comic Sans MS" charset="0"/>
                <a:ea typeface="Comic Sans MS" charset="0"/>
                <a:cs typeface="Comic Sans MS" charset="0"/>
              </a:rPr>
              <a:t>University of Delaware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This Course?</a:t>
            </a:r>
          </a:p>
        </p:txBody>
      </p:sp>
      <p:pic>
        <p:nvPicPr>
          <p:cNvPr id="1026" name="Picture 2" descr="mage resul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1600200"/>
            <a:ext cx="2743200" cy="4171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ttps://www.pearsonhighered.com/assets/bigcovers/0/1/3/3/013359414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19693"/>
            <a:ext cx="2400300" cy="2968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04800" y="5181600"/>
            <a:ext cx="33527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Computer Networks</a:t>
            </a:r>
          </a:p>
          <a:p>
            <a:r>
              <a:rPr lang="en-US" sz="2400" dirty="0"/>
              <a:t>- layers and protocols (TCP, IP, HTTP, etc.)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3413439" y="1905000"/>
            <a:ext cx="2057400" cy="0"/>
          </a:xfrm>
          <a:prstGeom prst="straightConnector1">
            <a:avLst/>
          </a:prstGeom>
          <a:ln w="76200">
            <a:solidFill>
              <a:srgbClr val="0000FF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961045" y="2577992"/>
            <a:ext cx="2967479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social networks,</a:t>
            </a:r>
          </a:p>
          <a:p>
            <a:r>
              <a:rPr lang="en-US" sz="2400" dirty="0"/>
              <a:t>economic networks,</a:t>
            </a:r>
          </a:p>
          <a:p>
            <a:r>
              <a:rPr lang="en-US" sz="2400" dirty="0"/>
              <a:t>network services &amp;</a:t>
            </a:r>
          </a:p>
          <a:p>
            <a:r>
              <a:rPr lang="en-US" sz="2400" dirty="0"/>
              <a:t>applications,</a:t>
            </a:r>
          </a:p>
          <a:p>
            <a:r>
              <a:rPr lang="en-US" sz="2400" dirty="0"/>
              <a:t>…….</a:t>
            </a: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07649" y="4652848"/>
            <a:ext cx="24994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/>
              <a:t>1</a:t>
            </a:r>
            <a:r>
              <a:rPr lang="en-US" sz="2000" b="1" baseline="30000"/>
              <a:t>st</a:t>
            </a:r>
            <a:r>
              <a:rPr lang="en-US" sz="2000" b="1"/>
              <a:t> </a:t>
            </a:r>
            <a:r>
              <a:rPr lang="en-US" sz="2000" b="1" dirty="0"/>
              <a:t>edition </a:t>
            </a:r>
            <a:r>
              <a:rPr lang="en-US" sz="2000" b="1"/>
              <a:t>in 2000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6386901" y="5812542"/>
            <a:ext cx="19335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October 2016</a:t>
            </a:r>
          </a:p>
        </p:txBody>
      </p:sp>
      <p:sp>
        <p:nvSpPr>
          <p:cNvPr id="10" name="Oval 9"/>
          <p:cNvSpPr/>
          <p:nvPr/>
        </p:nvSpPr>
        <p:spPr>
          <a:xfrm>
            <a:off x="5928524" y="4405045"/>
            <a:ext cx="1385709" cy="11430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lus 10"/>
          <p:cNvSpPr/>
          <p:nvPr/>
        </p:nvSpPr>
        <p:spPr>
          <a:xfrm>
            <a:off x="3657599" y="2075159"/>
            <a:ext cx="533400" cy="533400"/>
          </a:xfrm>
          <a:prstGeom prst="mathPlus">
            <a:avLst/>
          </a:prstGeom>
          <a:solidFill>
            <a:srgbClr val="000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E9197DFF-7045-C341-9C7B-294037A11C07}"/>
              </a:ext>
            </a:extLst>
          </p:cNvPr>
          <p:cNvSpPr/>
          <p:nvPr/>
        </p:nvSpPr>
        <p:spPr>
          <a:xfrm>
            <a:off x="1920074" y="2377941"/>
            <a:ext cx="914400" cy="5334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013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Computer vs. Social Networks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BE1377-2A37-E648-9016-F1E68E9F44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2286000"/>
            <a:ext cx="8563839" cy="3505200"/>
          </a:xfrm>
          <a:prstGeom prst="rect">
            <a:avLst/>
          </a:prstGeom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BB8B81F7-9BB1-4243-B40B-734458AB8B3D}"/>
              </a:ext>
            </a:extLst>
          </p:cNvPr>
          <p:cNvGrpSpPr/>
          <p:nvPr/>
        </p:nvGrpSpPr>
        <p:grpSpPr>
          <a:xfrm>
            <a:off x="2362200" y="3429000"/>
            <a:ext cx="4120444" cy="2781300"/>
            <a:chOff x="2362200" y="3429000"/>
            <a:chExt cx="4120444" cy="2781300"/>
          </a:xfrm>
        </p:grpSpPr>
        <p:pic>
          <p:nvPicPr>
            <p:cNvPr id="1028" name="Picture 4" descr="Image result for image of network cloud">
              <a:extLst>
                <a:ext uri="{FF2B5EF4-FFF2-40B4-BE49-F238E27FC236}">
                  <a16:creationId xmlns:a16="http://schemas.microsoft.com/office/drawing/2014/main" id="{7B72D557-06F9-0248-A1D4-88112ADB319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62200" y="3429000"/>
              <a:ext cx="4120444" cy="27813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040B49DD-7694-114C-974F-5DF82F2B20A4}"/>
                </a:ext>
              </a:extLst>
            </p:cNvPr>
            <p:cNvSpPr txBox="1"/>
            <p:nvPr/>
          </p:nvSpPr>
          <p:spPr>
            <a:xfrm>
              <a:off x="3352800" y="4419600"/>
              <a:ext cx="24384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/>
                <a:t>Internet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4454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“Networks” are everywhere nowadays</a:t>
            </a:r>
          </a:p>
          <a:p>
            <a:pPr lvl="1"/>
            <a:r>
              <a:rPr lang="en-US" dirty="0"/>
              <a:t>e.g., how our emails get carried through Internet in a matter of milliseconds </a:t>
            </a:r>
          </a:p>
          <a:p>
            <a:pPr lvl="1"/>
            <a:r>
              <a:rPr lang="en-US" b="1" dirty="0">
                <a:solidFill>
                  <a:srgbClr val="0000FF"/>
                </a:solidFill>
              </a:rPr>
              <a:t>social</a:t>
            </a:r>
            <a:r>
              <a:rPr lang="en-US" dirty="0"/>
              <a:t>, </a:t>
            </a:r>
            <a:r>
              <a:rPr lang="en-US" b="1" dirty="0">
                <a:solidFill>
                  <a:srgbClr val="0000FF"/>
                </a:solidFill>
              </a:rPr>
              <a:t>communication</a:t>
            </a:r>
            <a:r>
              <a:rPr lang="en-US" dirty="0"/>
              <a:t>, </a:t>
            </a:r>
            <a:r>
              <a:rPr lang="en-US" b="1" dirty="0">
                <a:solidFill>
                  <a:srgbClr val="0000FF"/>
                </a:solidFill>
              </a:rPr>
              <a:t>economic</a:t>
            </a:r>
            <a:r>
              <a:rPr lang="en-US" dirty="0"/>
              <a:t>, etc.</a:t>
            </a:r>
          </a:p>
          <a:p>
            <a:pPr lvl="1"/>
            <a:r>
              <a:rPr lang="en-US" dirty="0"/>
              <a:t>different functions: recommending movies to watch, </a:t>
            </a:r>
            <a:r>
              <a:rPr lang="en-US" dirty="0" err="1"/>
              <a:t>viralizing</a:t>
            </a:r>
            <a:r>
              <a:rPr lang="en-US" dirty="0"/>
              <a:t> video clips, who we are friends with on Facebook, controlling device power levels, etc.</a:t>
            </a:r>
          </a:p>
          <a:p>
            <a:pPr lvl="1"/>
            <a:r>
              <a:rPr lang="en-US" dirty="0"/>
              <a:t>inner workings of these functions are </a:t>
            </a:r>
            <a:r>
              <a:rPr lang="en-US" b="1" dirty="0">
                <a:solidFill>
                  <a:srgbClr val="0000FF"/>
                </a:solidFill>
              </a:rPr>
              <a:t>six hidden principles</a:t>
            </a:r>
            <a:r>
              <a:rPr lang="en-US" dirty="0"/>
              <a:t> that pop up in all different kinds of networks</a:t>
            </a:r>
          </a:p>
          <a:p>
            <a:r>
              <a:rPr lang="en-US" dirty="0"/>
              <a:t>This course discusses these </a:t>
            </a:r>
            <a:r>
              <a:rPr lang="en-US" b="1" dirty="0"/>
              <a:t>six principles </a:t>
            </a:r>
            <a:r>
              <a:rPr lang="en-US" dirty="0"/>
              <a:t>of “networking” that connect our lives </a:t>
            </a:r>
          </a:p>
          <a:p>
            <a:pPr lvl="1"/>
            <a:r>
              <a:rPr lang="en-US" dirty="0"/>
              <a:t>via basic arithmetic (algebra)</a:t>
            </a:r>
          </a:p>
          <a:p>
            <a:pPr lvl="1"/>
            <a:r>
              <a:rPr lang="en-US" dirty="0"/>
              <a:t>build </a:t>
            </a:r>
            <a:r>
              <a:rPr lang="en-US" b="1" dirty="0">
                <a:solidFill>
                  <a:srgbClr val="FF0000"/>
                </a:solidFill>
              </a:rPr>
              <a:t>intuition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7387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Six Principles of Networking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Sharing is hard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Ranking is hard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Crowds are wise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Crowds are not so wise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Divide and conquer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End to end</a:t>
            </a:r>
          </a:p>
          <a:p>
            <a:endParaRPr lang="en-US" dirty="0"/>
          </a:p>
          <a:p>
            <a:r>
              <a:rPr lang="en-US" dirty="0"/>
              <a:t>Phrases that summarize the way “networks” are designed, built, and/or managed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5202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 &amp; Lectures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 knowledge of computer networks is needed</a:t>
            </a:r>
          </a:p>
          <a:p>
            <a:r>
              <a:rPr lang="en-US" dirty="0"/>
              <a:t>Basic mathematics (algebra)</a:t>
            </a:r>
          </a:p>
          <a:p>
            <a:endParaRPr lang="en-US" dirty="0"/>
          </a:p>
          <a:p>
            <a:r>
              <a:rPr lang="en-US" dirty="0"/>
              <a:t>Interactive lectures via questions and answers</a:t>
            </a:r>
          </a:p>
          <a:p>
            <a:r>
              <a:rPr lang="en-US" dirty="0"/>
              <a:t>Build </a:t>
            </a:r>
            <a:r>
              <a:rPr lang="en-US" b="1" dirty="0">
                <a:solidFill>
                  <a:srgbClr val="0000FF"/>
                </a:solidFill>
              </a:rPr>
              <a:t>intuition</a:t>
            </a:r>
            <a:endParaRPr 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167774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22717</TotalTime>
  <Words>218</Words>
  <Application>Microsoft Macintosh PowerPoint</Application>
  <PresentationFormat>On-screen Show (4:3)</PresentationFormat>
  <Paragraphs>40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ＭＳ Ｐゴシック</vt:lpstr>
      <vt:lpstr>Arial</vt:lpstr>
      <vt:lpstr>Calibri</vt:lpstr>
      <vt:lpstr>Comic Sans MS</vt:lpstr>
      <vt:lpstr>Default Design</vt:lpstr>
      <vt:lpstr>The Power of Networks Six Principles That Connect Our Lives</vt:lpstr>
      <vt:lpstr>Why This Course?</vt:lpstr>
      <vt:lpstr>Computer vs. Social Networks</vt:lpstr>
      <vt:lpstr>Overview</vt:lpstr>
      <vt:lpstr>Six Principles of Networking</vt:lpstr>
      <vt:lpstr>Background &amp; Lectures</vt:lpstr>
    </vt:vector>
  </TitlesOfParts>
  <Company>UD CIS</Company>
  <LinksUpToDate>false</LinksUpToDate>
  <SharedDoc>false</SharedDoc>
  <HyperlinksChanged>false</HyperlinksChanged>
  <AppVersion>16.0015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Unix System Overview</dc:title>
  <dc:creator>CHien-Chung Shen</dc:creator>
  <cp:lastModifiedBy>Shen, Chien-Chung</cp:lastModifiedBy>
  <cp:revision>143</cp:revision>
  <cp:lastPrinted>2012-08-31T14:00:57Z</cp:lastPrinted>
  <dcterms:created xsi:type="dcterms:W3CDTF">2012-06-22T13:42:06Z</dcterms:created>
  <dcterms:modified xsi:type="dcterms:W3CDTF">2018-07-23T23:05:10Z</dcterms:modified>
</cp:coreProperties>
</file>